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3.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14.xml" ContentType="application/vnd.openxmlformats-officedocument.presentationml.slide+xml"/>
  <Override PartName="/ppt/slides/slide9.xml" ContentType="application/vnd.openxmlformats-officedocument.presentationml.slide+xml"/>
  <Override PartName="/ppt/slides/slide15.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6.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3.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14.xml" ContentType="application/vnd.openxmlformats-officedocument.presentationml.slideLayout+xml"/>
  <Override PartName="/ppt/slideLayouts/slideLayout12.xml" ContentType="application/vnd.openxmlformats-officedocument.presentationml.slideLayout+xml"/>
  <Override PartName="/ppt/notesSlides/notesSlide2.xml" ContentType="application/vnd.openxmlformats-officedocument.presentationml.notesSlide+xml"/>
  <Override PartName="/ppt/notesSlides/notesSlide4.xml" ContentType="application/vnd.openxmlformats-officedocument.presentationml.notesSlide+xml"/>
  <Override PartName="/ppt/notesSlides/notesSlide1.xml" ContentType="application/vnd.openxmlformats-officedocument.presentationml.notesSlide+xml"/>
  <Override PartName="/ppt/notesSlides/notesSlide5.xml" ContentType="application/vnd.openxmlformats-officedocument.presentationml.notesSlide+xml"/>
  <Override PartName="/ppt/notesSlides/notesSlide3.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67" r:id="rId3"/>
    <p:sldId id="262" r:id="rId4"/>
    <p:sldId id="260" r:id="rId5"/>
    <p:sldId id="261" r:id="rId6"/>
    <p:sldId id="263" r:id="rId7"/>
    <p:sldId id="259" r:id="rId8"/>
    <p:sldId id="264" r:id="rId9"/>
    <p:sldId id="265" r:id="rId10"/>
    <p:sldId id="266" r:id="rId11"/>
    <p:sldId id="268" r:id="rId12"/>
    <p:sldId id="269" r:id="rId13"/>
    <p:sldId id="270" r:id="rId14"/>
    <p:sldId id="271" r:id="rId15"/>
    <p:sldId id="272" r:id="rId16"/>
    <p:sldId id="273"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44" autoAdjust="0"/>
    <p:restoredTop sz="83759" autoAdjust="0"/>
  </p:normalViewPr>
  <p:slideViewPr>
    <p:cSldViewPr snapToGrid="0">
      <p:cViewPr varScale="1">
        <p:scale>
          <a:sx n="72" d="100"/>
          <a:sy n="72" d="100"/>
        </p:scale>
        <p:origin x="1051"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customXml" Target="../customXml/item4.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A351CF-FDCE-4E24-BD15-3804F40396FB}" type="datetimeFigureOut">
              <a:rPr lang="en-GB" smtClean="0"/>
              <a:t>08/11/2022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9AA1F6-3EDE-4EF3-9033-93CDFAD2E64D}" type="slidenum">
              <a:rPr lang="en-GB" smtClean="0"/>
              <a:t>‹#›</a:t>
            </a:fld>
            <a:endParaRPr lang="en-GB"/>
          </a:p>
        </p:txBody>
      </p:sp>
    </p:spTree>
    <p:extLst>
      <p:ext uri="{BB962C8B-B14F-4D97-AF65-F5344CB8AC3E}">
        <p14:creationId xmlns:p14="http://schemas.microsoft.com/office/powerpoint/2010/main" val="11086802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39AA1F6-3EDE-4EF3-9033-93CDFAD2E64D}" type="slidenum">
              <a:rPr lang="en-GB" smtClean="0"/>
              <a:t>1</a:t>
            </a:fld>
            <a:endParaRPr lang="en-GB"/>
          </a:p>
        </p:txBody>
      </p:sp>
    </p:spTree>
    <p:extLst>
      <p:ext uri="{BB962C8B-B14F-4D97-AF65-F5344CB8AC3E}">
        <p14:creationId xmlns:p14="http://schemas.microsoft.com/office/powerpoint/2010/main" val="9805484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39AA1F6-3EDE-4EF3-9033-93CDFAD2E64D}" type="slidenum">
              <a:rPr lang="en-GB" smtClean="0"/>
              <a:t>6</a:t>
            </a:fld>
            <a:endParaRPr lang="en-GB"/>
          </a:p>
        </p:txBody>
      </p:sp>
    </p:spTree>
    <p:extLst>
      <p:ext uri="{BB962C8B-B14F-4D97-AF65-F5344CB8AC3E}">
        <p14:creationId xmlns:p14="http://schemas.microsoft.com/office/powerpoint/2010/main" val="22937437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If the</a:t>
            </a:r>
            <a:r>
              <a:rPr lang="en-GB" baseline="0" dirty="0"/>
              <a:t> exam is only running in the morning on the day you give this presentation, or it is being given before the afternoon session, skip this slide</a:t>
            </a:r>
          </a:p>
          <a:p>
            <a:r>
              <a:rPr lang="en-GB" baseline="0" dirty="0"/>
              <a:t>Cycle 1 = morning</a:t>
            </a:r>
          </a:p>
          <a:p>
            <a:r>
              <a:rPr lang="en-GB" baseline="0" dirty="0"/>
              <a:t>Cycle 2 = afternoon</a:t>
            </a:r>
            <a:endParaRPr lang="en-GB" dirty="0"/>
          </a:p>
        </p:txBody>
      </p:sp>
      <p:sp>
        <p:nvSpPr>
          <p:cNvPr id="4" name="Slide Number Placeholder 3"/>
          <p:cNvSpPr>
            <a:spLocks noGrp="1"/>
          </p:cNvSpPr>
          <p:nvPr>
            <p:ph type="sldNum" sz="quarter" idx="10"/>
          </p:nvPr>
        </p:nvSpPr>
        <p:spPr/>
        <p:txBody>
          <a:bodyPr/>
          <a:lstStyle/>
          <a:p>
            <a:fld id="{739AA1F6-3EDE-4EF3-9033-93CDFAD2E64D}" type="slidenum">
              <a:rPr lang="en-GB" smtClean="0"/>
              <a:t>9</a:t>
            </a:fld>
            <a:endParaRPr lang="en-GB"/>
          </a:p>
        </p:txBody>
      </p:sp>
    </p:spTree>
    <p:extLst>
      <p:ext uri="{BB962C8B-B14F-4D97-AF65-F5344CB8AC3E}">
        <p14:creationId xmlns:p14="http://schemas.microsoft.com/office/powerpoint/2010/main" val="11983967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39AA1F6-3EDE-4EF3-9033-93CDFAD2E64D}" type="slidenum">
              <a:rPr lang="en-GB" smtClean="0"/>
              <a:t>10</a:t>
            </a:fld>
            <a:endParaRPr lang="en-GB"/>
          </a:p>
        </p:txBody>
      </p:sp>
    </p:spTree>
    <p:extLst>
      <p:ext uri="{BB962C8B-B14F-4D97-AF65-F5344CB8AC3E}">
        <p14:creationId xmlns:p14="http://schemas.microsoft.com/office/powerpoint/2010/main" val="32494286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39AA1F6-3EDE-4EF3-9033-93CDFAD2E64D}" type="slidenum">
              <a:rPr lang="en-GB" smtClean="0"/>
              <a:t>11</a:t>
            </a:fld>
            <a:endParaRPr lang="en-GB"/>
          </a:p>
        </p:txBody>
      </p:sp>
    </p:spTree>
    <p:extLst>
      <p:ext uri="{BB962C8B-B14F-4D97-AF65-F5344CB8AC3E}">
        <p14:creationId xmlns:p14="http://schemas.microsoft.com/office/powerpoint/2010/main" val="1069944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454BE23-DD11-422A-99C7-E8CFFFD16A26}" type="datetimeFigureOut">
              <a:rPr lang="en-GB" smtClean="0"/>
              <a:t>08/11/2022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59F122-3716-478C-B5EF-B058E69C5796}" type="slidenum">
              <a:rPr lang="en-GB" smtClean="0"/>
              <a:t>‹#›</a:t>
            </a:fld>
            <a:endParaRPr lang="en-GB"/>
          </a:p>
        </p:txBody>
      </p:sp>
    </p:spTree>
    <p:extLst>
      <p:ext uri="{BB962C8B-B14F-4D97-AF65-F5344CB8AC3E}">
        <p14:creationId xmlns:p14="http://schemas.microsoft.com/office/powerpoint/2010/main" val="36687479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454BE23-DD11-422A-99C7-E8CFFFD16A26}" type="datetimeFigureOut">
              <a:rPr lang="en-GB" smtClean="0"/>
              <a:t>08/11/2022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659F122-3716-478C-B5EF-B058E69C5796}" type="slidenum">
              <a:rPr lang="en-GB" smtClean="0"/>
              <a:t>‹#›</a:t>
            </a:fld>
            <a:endParaRPr lang="en-GB"/>
          </a:p>
        </p:txBody>
      </p:sp>
    </p:spTree>
    <p:extLst>
      <p:ext uri="{BB962C8B-B14F-4D97-AF65-F5344CB8AC3E}">
        <p14:creationId xmlns:p14="http://schemas.microsoft.com/office/powerpoint/2010/main" val="42738473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Edit Master text styles</a:t>
            </a:r>
          </a:p>
        </p:txBody>
      </p:sp>
      <p:sp>
        <p:nvSpPr>
          <p:cNvPr id="4" name="Date Placeholder 3"/>
          <p:cNvSpPr>
            <a:spLocks noGrp="1"/>
          </p:cNvSpPr>
          <p:nvPr>
            <p:ph type="dt" sz="half" idx="10"/>
          </p:nvPr>
        </p:nvSpPr>
        <p:spPr/>
        <p:txBody>
          <a:bodyPr/>
          <a:lstStyle/>
          <a:p>
            <a:fld id="{4454BE23-DD11-422A-99C7-E8CFFFD16A26}" type="datetimeFigureOut">
              <a:rPr lang="en-GB" smtClean="0"/>
              <a:t>08/11/2022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59F122-3716-478C-B5EF-B058E69C5796}" type="slidenum">
              <a:rPr lang="en-GB" smtClean="0"/>
              <a:t>‹#›</a:t>
            </a:fld>
            <a:endParaRPr lang="en-GB"/>
          </a:p>
        </p:txBody>
      </p:sp>
    </p:spTree>
    <p:extLst>
      <p:ext uri="{BB962C8B-B14F-4D97-AF65-F5344CB8AC3E}">
        <p14:creationId xmlns:p14="http://schemas.microsoft.com/office/powerpoint/2010/main" val="32719417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Edit Master text styles</a:t>
            </a:r>
          </a:p>
        </p:txBody>
      </p:sp>
      <p:sp>
        <p:nvSpPr>
          <p:cNvPr id="2" name="Date Placeholder 1"/>
          <p:cNvSpPr>
            <a:spLocks noGrp="1"/>
          </p:cNvSpPr>
          <p:nvPr>
            <p:ph type="dt" sz="half" idx="10"/>
          </p:nvPr>
        </p:nvSpPr>
        <p:spPr/>
        <p:txBody>
          <a:bodyPr/>
          <a:lstStyle/>
          <a:p>
            <a:fld id="{4454BE23-DD11-422A-99C7-E8CFFFD16A26}" type="datetimeFigureOut">
              <a:rPr lang="en-GB" smtClean="0"/>
              <a:t>08/11/2022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659F122-3716-478C-B5EF-B058E69C5796}" type="slidenum">
              <a:rPr lang="en-GB" smtClean="0"/>
              <a:t>‹#›</a:t>
            </a:fld>
            <a:endParaRPr lang="en-GB"/>
          </a:p>
        </p:txBody>
      </p:sp>
    </p:spTree>
    <p:extLst>
      <p:ext uri="{BB962C8B-B14F-4D97-AF65-F5344CB8AC3E}">
        <p14:creationId xmlns:p14="http://schemas.microsoft.com/office/powerpoint/2010/main" val="14689767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454BE23-DD11-422A-99C7-E8CFFFD16A26}" type="datetimeFigureOut">
              <a:rPr lang="en-GB" smtClean="0"/>
              <a:t>08/11/2022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59F122-3716-478C-B5EF-B058E69C5796}" type="slidenum">
              <a:rPr lang="en-GB" smtClean="0"/>
              <a:t>‹#›</a:t>
            </a:fld>
            <a:endParaRPr lang="en-GB"/>
          </a:p>
        </p:txBody>
      </p:sp>
    </p:spTree>
    <p:extLst>
      <p:ext uri="{BB962C8B-B14F-4D97-AF65-F5344CB8AC3E}">
        <p14:creationId xmlns:p14="http://schemas.microsoft.com/office/powerpoint/2010/main" val="3665675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454BE23-DD11-422A-99C7-E8CFFFD16A26}" type="datetimeFigureOut">
              <a:rPr lang="en-GB" smtClean="0"/>
              <a:t>08/11/2022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59F122-3716-478C-B5EF-B058E69C5796}" type="slidenum">
              <a:rPr lang="en-GB" smtClean="0"/>
              <a:t>‹#›</a:t>
            </a:fld>
            <a:endParaRPr lang="en-GB"/>
          </a:p>
        </p:txBody>
      </p:sp>
    </p:spTree>
    <p:extLst>
      <p:ext uri="{BB962C8B-B14F-4D97-AF65-F5344CB8AC3E}">
        <p14:creationId xmlns:p14="http://schemas.microsoft.com/office/powerpoint/2010/main" val="1810108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454BE23-DD11-422A-99C7-E8CFFFD16A26}" type="datetimeFigureOut">
              <a:rPr lang="en-GB" smtClean="0"/>
              <a:t>08/11/2022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59F122-3716-478C-B5EF-B058E69C5796}" type="slidenum">
              <a:rPr lang="en-GB" smtClean="0"/>
              <a:t>‹#›</a:t>
            </a:fld>
            <a:endParaRPr lang="en-GB"/>
          </a:p>
        </p:txBody>
      </p:sp>
    </p:spTree>
    <p:extLst>
      <p:ext uri="{BB962C8B-B14F-4D97-AF65-F5344CB8AC3E}">
        <p14:creationId xmlns:p14="http://schemas.microsoft.com/office/powerpoint/2010/main" val="2364949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454BE23-DD11-422A-99C7-E8CFFFD16A26}" type="datetimeFigureOut">
              <a:rPr lang="en-GB" smtClean="0"/>
              <a:t>08/11/2022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59F122-3716-478C-B5EF-B058E69C5796}" type="slidenum">
              <a:rPr lang="en-GB" smtClean="0"/>
              <a:t>‹#›</a:t>
            </a:fld>
            <a:endParaRPr lang="en-GB"/>
          </a:p>
        </p:txBody>
      </p:sp>
    </p:spTree>
    <p:extLst>
      <p:ext uri="{BB962C8B-B14F-4D97-AF65-F5344CB8AC3E}">
        <p14:creationId xmlns:p14="http://schemas.microsoft.com/office/powerpoint/2010/main" val="9823365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454BE23-DD11-422A-99C7-E8CFFFD16A26}" type="datetimeFigureOut">
              <a:rPr lang="en-GB" smtClean="0"/>
              <a:t>08/11/2022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659F122-3716-478C-B5EF-B058E69C5796}" type="slidenum">
              <a:rPr lang="en-GB" smtClean="0"/>
              <a:t>‹#›</a:t>
            </a:fld>
            <a:endParaRPr lang="en-GB"/>
          </a:p>
        </p:txBody>
      </p:sp>
    </p:spTree>
    <p:extLst>
      <p:ext uri="{BB962C8B-B14F-4D97-AF65-F5344CB8AC3E}">
        <p14:creationId xmlns:p14="http://schemas.microsoft.com/office/powerpoint/2010/main" val="4023808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454BE23-DD11-422A-99C7-E8CFFFD16A26}" type="datetimeFigureOut">
              <a:rPr lang="en-GB" smtClean="0"/>
              <a:t>08/11/2022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659F122-3716-478C-B5EF-B058E69C5796}" type="slidenum">
              <a:rPr lang="en-GB" smtClean="0"/>
              <a:t>‹#›</a:t>
            </a:fld>
            <a:endParaRPr lang="en-GB"/>
          </a:p>
        </p:txBody>
      </p:sp>
    </p:spTree>
    <p:extLst>
      <p:ext uri="{BB962C8B-B14F-4D97-AF65-F5344CB8AC3E}">
        <p14:creationId xmlns:p14="http://schemas.microsoft.com/office/powerpoint/2010/main" val="10219076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454BE23-DD11-422A-99C7-E8CFFFD16A26}" type="datetimeFigureOut">
              <a:rPr lang="en-GB" smtClean="0"/>
              <a:t>08/11/2022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659F122-3716-478C-B5EF-B058E69C5796}" type="slidenum">
              <a:rPr lang="en-GB" smtClean="0"/>
              <a:t>‹#›</a:t>
            </a:fld>
            <a:endParaRPr lang="en-GB"/>
          </a:p>
        </p:txBody>
      </p:sp>
    </p:spTree>
    <p:extLst>
      <p:ext uri="{BB962C8B-B14F-4D97-AF65-F5344CB8AC3E}">
        <p14:creationId xmlns:p14="http://schemas.microsoft.com/office/powerpoint/2010/main" val="41801547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54BE23-DD11-422A-99C7-E8CFFFD16A26}" type="datetimeFigureOut">
              <a:rPr lang="en-GB" smtClean="0"/>
              <a:t>08/11/2022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659F122-3716-478C-B5EF-B058E69C5796}" type="slidenum">
              <a:rPr lang="en-GB" smtClean="0"/>
              <a:t>‹#›</a:t>
            </a:fld>
            <a:endParaRPr lang="en-GB"/>
          </a:p>
        </p:txBody>
      </p:sp>
    </p:spTree>
    <p:extLst>
      <p:ext uri="{BB962C8B-B14F-4D97-AF65-F5344CB8AC3E}">
        <p14:creationId xmlns:p14="http://schemas.microsoft.com/office/powerpoint/2010/main" val="38933209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454BE23-DD11-422A-99C7-E8CFFFD16A26}" type="datetimeFigureOut">
              <a:rPr lang="en-GB" smtClean="0"/>
              <a:t>08/11/2022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659F122-3716-478C-B5EF-B058E69C5796}" type="slidenum">
              <a:rPr lang="en-GB" smtClean="0"/>
              <a:t>‹#›</a:t>
            </a:fld>
            <a:endParaRPr lang="en-GB"/>
          </a:p>
        </p:txBody>
      </p:sp>
    </p:spTree>
    <p:extLst>
      <p:ext uri="{BB962C8B-B14F-4D97-AF65-F5344CB8AC3E}">
        <p14:creationId xmlns:p14="http://schemas.microsoft.com/office/powerpoint/2010/main" val="52867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3885810" y="6041362"/>
            <a:ext cx="976879" cy="365125"/>
          </a:xfrm>
        </p:spPr>
        <p:txBody>
          <a:bodyPr/>
          <a:lstStyle/>
          <a:p>
            <a:fld id="{4454BE23-DD11-422A-99C7-E8CFFFD16A26}" type="datetimeFigureOut">
              <a:rPr lang="en-GB" smtClean="0"/>
              <a:t>08/11/2022</a:t>
            </a:fld>
            <a:endParaRPr lang="en-GB"/>
          </a:p>
        </p:txBody>
      </p:sp>
      <p:sp>
        <p:nvSpPr>
          <p:cNvPr id="6" name="Footer Placeholder 5"/>
          <p:cNvSpPr>
            <a:spLocks noGrp="1"/>
          </p:cNvSpPr>
          <p:nvPr>
            <p:ph type="ftr" sz="quarter" idx="11"/>
          </p:nvPr>
        </p:nvSpPr>
        <p:spPr>
          <a:xfrm>
            <a:off x="590396" y="6041362"/>
            <a:ext cx="3295413" cy="365125"/>
          </a:xfrm>
        </p:spPr>
        <p:txBody>
          <a:bodyPr/>
          <a:lstStyle/>
          <a:p>
            <a:endParaRPr lang="en-GB"/>
          </a:p>
        </p:txBody>
      </p:sp>
      <p:sp>
        <p:nvSpPr>
          <p:cNvPr id="7" name="Slide Number Placeholder 6"/>
          <p:cNvSpPr>
            <a:spLocks noGrp="1"/>
          </p:cNvSpPr>
          <p:nvPr>
            <p:ph type="sldNum" sz="quarter" idx="12"/>
          </p:nvPr>
        </p:nvSpPr>
        <p:spPr>
          <a:xfrm>
            <a:off x="4862689" y="5915888"/>
            <a:ext cx="1062155" cy="490599"/>
          </a:xfrm>
        </p:spPr>
        <p:txBody>
          <a:bodyPr/>
          <a:lstStyle/>
          <a:p>
            <a:fld id="{D659F122-3716-478C-B5EF-B058E69C5796}" type="slidenum">
              <a:rPr lang="en-GB" smtClean="0"/>
              <a:t>‹#›</a:t>
            </a:fld>
            <a:endParaRPr lang="en-GB"/>
          </a:p>
        </p:txBody>
      </p:sp>
    </p:spTree>
    <p:extLst>
      <p:ext uri="{BB962C8B-B14F-4D97-AF65-F5344CB8AC3E}">
        <p14:creationId xmlns:p14="http://schemas.microsoft.com/office/powerpoint/2010/main" val="14123807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GB"/>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4454BE23-DD11-422A-99C7-E8CFFFD16A26}" type="datetimeFigureOut">
              <a:rPr lang="en-GB" smtClean="0"/>
              <a:t>08/11/2022</a:t>
            </a:fld>
            <a:endParaRPr lang="en-GB"/>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659F122-3716-478C-B5EF-B058E69C5796}" type="slidenum">
              <a:rPr lang="en-GB" smtClean="0"/>
              <a:t>‹#›</a:t>
            </a:fld>
            <a:endParaRPr lang="en-GB"/>
          </a:p>
        </p:txBody>
      </p:sp>
    </p:spTree>
    <p:extLst>
      <p:ext uri="{BB962C8B-B14F-4D97-AF65-F5344CB8AC3E}">
        <p14:creationId xmlns:p14="http://schemas.microsoft.com/office/powerpoint/2010/main" val="92327304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MRCS Part B OSCE</a:t>
            </a:r>
          </a:p>
        </p:txBody>
      </p:sp>
      <p:sp>
        <p:nvSpPr>
          <p:cNvPr id="3" name="Subtitle 2"/>
          <p:cNvSpPr>
            <a:spLocks noGrp="1"/>
          </p:cNvSpPr>
          <p:nvPr>
            <p:ph type="subTitle" idx="1"/>
          </p:nvPr>
        </p:nvSpPr>
        <p:spPr>
          <a:xfrm>
            <a:off x="431516" y="5480818"/>
            <a:ext cx="3708970" cy="807412"/>
          </a:xfrm>
        </p:spPr>
        <p:txBody>
          <a:bodyPr>
            <a:normAutofit/>
          </a:bodyPr>
          <a:lstStyle/>
          <a:p>
            <a:r>
              <a:rPr lang="en-GB" sz="3200" b="1" dirty="0"/>
              <a:t>Candidate Briefing</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23370" y="5365154"/>
            <a:ext cx="7280953" cy="1038740"/>
          </a:xfrm>
          <a:prstGeom prst="rect">
            <a:avLst/>
          </a:prstGeom>
        </p:spPr>
      </p:pic>
    </p:spTree>
    <p:extLst>
      <p:ext uri="{BB962C8B-B14F-4D97-AF65-F5344CB8AC3E}">
        <p14:creationId xmlns:p14="http://schemas.microsoft.com/office/powerpoint/2010/main" val="34809069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Evaluation</a:t>
            </a:r>
          </a:p>
        </p:txBody>
      </p:sp>
      <p:sp>
        <p:nvSpPr>
          <p:cNvPr id="3" name="Content Placeholder 2"/>
          <p:cNvSpPr>
            <a:spLocks noGrp="1"/>
          </p:cNvSpPr>
          <p:nvPr>
            <p:ph idx="1"/>
          </p:nvPr>
        </p:nvSpPr>
        <p:spPr/>
        <p:txBody>
          <a:bodyPr/>
          <a:lstStyle/>
          <a:p>
            <a:endParaRPr lang="en-US" dirty="0"/>
          </a:p>
          <a:p>
            <a:r>
              <a:rPr lang="en-US" dirty="0"/>
              <a:t>Evaluation forms will be handed out at the end of the examination and we would appreciate if you could take the time to complete the form</a:t>
            </a:r>
          </a:p>
          <a:p>
            <a:endParaRPr lang="en-US" dirty="0"/>
          </a:p>
          <a:p>
            <a:r>
              <a:rPr lang="en-US" dirty="0"/>
              <a:t>The Supervising Examiner and Assessor will also meet with you after the examination for an informal discussion and you will have an opportunity to give your views at this time</a:t>
            </a:r>
            <a:endParaRPr lang="en-GB" dirty="0"/>
          </a:p>
        </p:txBody>
      </p:sp>
    </p:spTree>
    <p:extLst>
      <p:ext uri="{BB962C8B-B14F-4D97-AF65-F5344CB8AC3E}">
        <p14:creationId xmlns:p14="http://schemas.microsoft.com/office/powerpoint/2010/main" val="15500569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Fire alarm evacuation</a:t>
            </a:r>
          </a:p>
        </p:txBody>
      </p:sp>
      <p:sp>
        <p:nvSpPr>
          <p:cNvPr id="3" name="Content Placeholder 2"/>
          <p:cNvSpPr>
            <a:spLocks noGrp="1"/>
          </p:cNvSpPr>
          <p:nvPr>
            <p:ph idx="1"/>
          </p:nvPr>
        </p:nvSpPr>
        <p:spPr>
          <a:xfrm>
            <a:off x="818712" y="2476073"/>
            <a:ext cx="10554574" cy="3136146"/>
          </a:xfrm>
        </p:spPr>
        <p:txBody>
          <a:bodyPr>
            <a:normAutofit lnSpcReduction="10000"/>
          </a:bodyPr>
          <a:lstStyle/>
          <a:p>
            <a:r>
              <a:rPr lang="en-GB" dirty="0"/>
              <a:t>In the event that the fire alarm sounds:</a:t>
            </a:r>
          </a:p>
          <a:p>
            <a:pPr marL="531813" indent="-265113">
              <a:buFontTx/>
              <a:buChar char="-"/>
            </a:pPr>
            <a:r>
              <a:rPr lang="en-US" dirty="0"/>
              <a:t>Follow staff instructions</a:t>
            </a:r>
          </a:p>
          <a:p>
            <a:pPr marL="531813" indent="-265113">
              <a:buFontTx/>
              <a:buChar char="-"/>
            </a:pPr>
            <a:r>
              <a:rPr lang="en-US" dirty="0"/>
              <a:t>Leave with examiner</a:t>
            </a:r>
          </a:p>
          <a:p>
            <a:pPr marL="531813" indent="-265113">
              <a:buFontTx/>
              <a:buChar char="-"/>
            </a:pPr>
            <a:r>
              <a:rPr lang="en-US" dirty="0"/>
              <a:t>Do not interact with other candidates</a:t>
            </a:r>
          </a:p>
          <a:p>
            <a:pPr marL="531813" indent="-265113">
              <a:buFontTx/>
              <a:buChar char="-"/>
            </a:pPr>
            <a:r>
              <a:rPr lang="en-US" dirty="0"/>
              <a:t>Do not discuss the exam</a:t>
            </a:r>
          </a:p>
          <a:p>
            <a:pPr marL="531813" indent="-265113">
              <a:buFontTx/>
              <a:buChar char="-"/>
            </a:pPr>
            <a:r>
              <a:rPr lang="en-US" dirty="0"/>
              <a:t>The candidate in the phone bay should stay with the invigilator</a:t>
            </a:r>
          </a:p>
          <a:p>
            <a:pPr marL="531813" indent="-265113">
              <a:buFontTx/>
              <a:buChar char="-"/>
            </a:pPr>
            <a:endParaRPr lang="en-US" dirty="0"/>
          </a:p>
          <a:p>
            <a:r>
              <a:rPr lang="en-US" dirty="0"/>
              <a:t>The exam will restart at the beginning of the last station if possible</a:t>
            </a:r>
          </a:p>
        </p:txBody>
      </p:sp>
    </p:spTree>
    <p:extLst>
      <p:ext uri="{BB962C8B-B14F-4D97-AF65-F5344CB8AC3E}">
        <p14:creationId xmlns:p14="http://schemas.microsoft.com/office/powerpoint/2010/main" val="30560580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1699" y="3617550"/>
            <a:ext cx="10515600" cy="1325563"/>
          </a:xfrm>
        </p:spPr>
        <p:txBody>
          <a:bodyPr/>
          <a:lstStyle/>
          <a:p>
            <a:r>
              <a:rPr lang="en-GB" dirty="0"/>
              <a:t>Any Questions?</a:t>
            </a:r>
          </a:p>
        </p:txBody>
      </p:sp>
    </p:spTree>
    <p:extLst>
      <p:ext uri="{BB962C8B-B14F-4D97-AF65-F5344CB8AC3E}">
        <p14:creationId xmlns:p14="http://schemas.microsoft.com/office/powerpoint/2010/main" val="20436550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7924" y="3421294"/>
            <a:ext cx="10515600" cy="2003461"/>
          </a:xfrm>
        </p:spPr>
        <p:txBody>
          <a:bodyPr>
            <a:normAutofit/>
          </a:bodyPr>
          <a:lstStyle/>
          <a:p>
            <a:pPr marL="0" indent="0" algn="ctr">
              <a:buNone/>
            </a:pPr>
            <a:r>
              <a:rPr lang="en-GB" sz="6000" dirty="0"/>
              <a:t>Good Luck!</a:t>
            </a:r>
          </a:p>
        </p:txBody>
      </p:sp>
    </p:spTree>
    <p:extLst>
      <p:ext uri="{BB962C8B-B14F-4D97-AF65-F5344CB8AC3E}">
        <p14:creationId xmlns:p14="http://schemas.microsoft.com/office/powerpoint/2010/main" val="36658849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000" y="478010"/>
            <a:ext cx="10571998" cy="970450"/>
          </a:xfrm>
        </p:spPr>
        <p:txBody>
          <a:bodyPr/>
          <a:lstStyle/>
          <a:p>
            <a:r>
              <a:rPr lang="en-GB" dirty="0"/>
              <a:t>Assessors</a:t>
            </a:r>
          </a:p>
        </p:txBody>
      </p:sp>
      <p:sp>
        <p:nvSpPr>
          <p:cNvPr id="3" name="Content Placeholder 2"/>
          <p:cNvSpPr>
            <a:spLocks noGrp="1"/>
          </p:cNvSpPr>
          <p:nvPr>
            <p:ph idx="1"/>
          </p:nvPr>
        </p:nvSpPr>
        <p:spPr>
          <a:xfrm>
            <a:off x="810000" y="2386674"/>
            <a:ext cx="10554574" cy="3636511"/>
          </a:xfrm>
        </p:spPr>
        <p:txBody>
          <a:bodyPr>
            <a:normAutofit fontScale="92500" lnSpcReduction="20000"/>
          </a:bodyPr>
          <a:lstStyle/>
          <a:p>
            <a:pPr>
              <a:spcBef>
                <a:spcPts val="400"/>
              </a:spcBef>
              <a:defRPr sz="2000"/>
            </a:pPr>
            <a:endParaRPr lang="en-GB" dirty="0"/>
          </a:p>
          <a:p>
            <a:pPr>
              <a:spcBef>
                <a:spcPts val="400"/>
              </a:spcBef>
              <a:defRPr sz="2000"/>
            </a:pPr>
            <a:r>
              <a:rPr lang="en-GB" dirty="0"/>
              <a:t>Role of assessor</a:t>
            </a:r>
          </a:p>
          <a:p>
            <a:pPr>
              <a:spcBef>
                <a:spcPts val="400"/>
              </a:spcBef>
              <a:defRPr sz="2000"/>
            </a:pPr>
            <a:endParaRPr lang="en-GB" dirty="0"/>
          </a:p>
          <a:p>
            <a:pPr>
              <a:spcBef>
                <a:spcPts val="400"/>
              </a:spcBef>
              <a:defRPr sz="2000"/>
            </a:pPr>
            <a:r>
              <a:rPr lang="en-GB" dirty="0"/>
              <a:t>Intercollegiate &amp; independent of Royal Colleges</a:t>
            </a:r>
          </a:p>
          <a:p>
            <a:pPr>
              <a:spcBef>
                <a:spcPts val="400"/>
              </a:spcBef>
              <a:defRPr sz="2000"/>
            </a:pPr>
            <a:endParaRPr lang="en-GB" dirty="0"/>
          </a:p>
          <a:p>
            <a:pPr>
              <a:spcBef>
                <a:spcPts val="400"/>
              </a:spcBef>
              <a:defRPr sz="2000"/>
            </a:pPr>
            <a:r>
              <a:rPr lang="en-GB" dirty="0"/>
              <a:t>Take no part in assessment of candidates</a:t>
            </a:r>
          </a:p>
          <a:p>
            <a:pPr>
              <a:spcBef>
                <a:spcPts val="400"/>
              </a:spcBef>
              <a:defRPr sz="2000"/>
            </a:pPr>
            <a:endParaRPr lang="en-GB" dirty="0"/>
          </a:p>
          <a:p>
            <a:pPr>
              <a:spcBef>
                <a:spcPts val="400"/>
              </a:spcBef>
              <a:defRPr sz="2000"/>
            </a:pPr>
            <a:r>
              <a:rPr lang="en-GB" dirty="0"/>
              <a:t>Assess all aspects of the MRCS</a:t>
            </a:r>
          </a:p>
          <a:p>
            <a:pPr>
              <a:spcBef>
                <a:spcPts val="400"/>
              </a:spcBef>
              <a:defRPr sz="2000"/>
            </a:pPr>
            <a:endParaRPr lang="en-GB" dirty="0"/>
          </a:p>
          <a:p>
            <a:pPr>
              <a:spcBef>
                <a:spcPts val="400"/>
              </a:spcBef>
              <a:defRPr sz="2000"/>
            </a:pPr>
            <a:r>
              <a:rPr lang="en-GB" dirty="0"/>
              <a:t>Debrief at end of exam (private)</a:t>
            </a:r>
          </a:p>
        </p:txBody>
      </p:sp>
    </p:spTree>
    <p:extLst>
      <p:ext uri="{BB962C8B-B14F-4D97-AF65-F5344CB8AC3E}">
        <p14:creationId xmlns:p14="http://schemas.microsoft.com/office/powerpoint/2010/main" val="2353158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How we behave at each station</a:t>
            </a:r>
          </a:p>
        </p:txBody>
      </p:sp>
      <p:sp>
        <p:nvSpPr>
          <p:cNvPr id="3" name="Content Placeholder 2"/>
          <p:cNvSpPr>
            <a:spLocks noGrp="1"/>
          </p:cNvSpPr>
          <p:nvPr>
            <p:ph idx="1"/>
          </p:nvPr>
        </p:nvSpPr>
        <p:spPr/>
        <p:txBody>
          <a:bodyPr>
            <a:normAutofit fontScale="92500" lnSpcReduction="20000"/>
          </a:bodyPr>
          <a:lstStyle/>
          <a:p>
            <a:pPr marL="0" indent="0">
              <a:spcBef>
                <a:spcPts val="400"/>
              </a:spcBef>
              <a:buSzTx/>
              <a:buFontTx/>
              <a:buNone/>
              <a:defRPr sz="2800">
                <a:solidFill>
                  <a:srgbClr val="888888"/>
                </a:solidFill>
              </a:defRPr>
            </a:pPr>
            <a:endParaRPr lang="en-GB" dirty="0"/>
          </a:p>
          <a:p>
            <a:pPr marL="0" indent="0">
              <a:spcBef>
                <a:spcPts val="400"/>
              </a:spcBef>
              <a:buSzTx/>
              <a:buFontTx/>
              <a:buNone/>
              <a:defRPr sz="2800">
                <a:solidFill>
                  <a:srgbClr val="888888"/>
                </a:solidFill>
              </a:defRPr>
            </a:pPr>
            <a:r>
              <a:rPr lang="en-GB" dirty="0">
                <a:solidFill>
                  <a:schemeClr val="tx1">
                    <a:lumMod val="95000"/>
                  </a:schemeClr>
                </a:solidFill>
              </a:rPr>
              <a:t>Will be there as you arrive</a:t>
            </a:r>
          </a:p>
          <a:p>
            <a:pPr marL="0" indent="0">
              <a:spcBef>
                <a:spcPts val="400"/>
              </a:spcBef>
              <a:buSzTx/>
              <a:buFontTx/>
              <a:buNone/>
              <a:defRPr sz="2800">
                <a:solidFill>
                  <a:srgbClr val="888888"/>
                </a:solidFill>
              </a:defRPr>
            </a:pPr>
            <a:endParaRPr lang="en-GB" dirty="0">
              <a:solidFill>
                <a:schemeClr val="tx1">
                  <a:lumMod val="95000"/>
                </a:schemeClr>
              </a:solidFill>
            </a:endParaRPr>
          </a:p>
          <a:p>
            <a:pPr marL="0" indent="0">
              <a:spcBef>
                <a:spcPts val="400"/>
              </a:spcBef>
              <a:buSzTx/>
              <a:buFontTx/>
              <a:buNone/>
              <a:defRPr sz="2800">
                <a:solidFill>
                  <a:srgbClr val="888888"/>
                </a:solidFill>
              </a:defRPr>
            </a:pPr>
            <a:r>
              <a:rPr lang="en-GB" dirty="0">
                <a:solidFill>
                  <a:schemeClr val="tx1">
                    <a:lumMod val="95000"/>
                  </a:schemeClr>
                </a:solidFill>
              </a:rPr>
              <a:t>We will keep out of your way</a:t>
            </a:r>
          </a:p>
          <a:p>
            <a:pPr marL="0" indent="0">
              <a:spcBef>
                <a:spcPts val="400"/>
              </a:spcBef>
              <a:buSzTx/>
              <a:buFontTx/>
              <a:buNone/>
              <a:defRPr sz="2800">
                <a:solidFill>
                  <a:srgbClr val="888888"/>
                </a:solidFill>
              </a:defRPr>
            </a:pPr>
            <a:endParaRPr lang="en-GB" dirty="0">
              <a:solidFill>
                <a:schemeClr val="tx1">
                  <a:lumMod val="95000"/>
                </a:schemeClr>
              </a:solidFill>
            </a:endParaRPr>
          </a:p>
          <a:p>
            <a:pPr marL="0" indent="0">
              <a:spcBef>
                <a:spcPts val="400"/>
              </a:spcBef>
              <a:buSzTx/>
              <a:buFontTx/>
              <a:buNone/>
              <a:defRPr sz="2800">
                <a:solidFill>
                  <a:srgbClr val="888888"/>
                </a:solidFill>
              </a:defRPr>
            </a:pPr>
            <a:r>
              <a:rPr lang="en-GB" dirty="0">
                <a:solidFill>
                  <a:schemeClr val="tx1">
                    <a:lumMod val="95000"/>
                  </a:schemeClr>
                </a:solidFill>
              </a:rPr>
              <a:t>Ask to see final marks</a:t>
            </a:r>
          </a:p>
          <a:p>
            <a:pPr marL="0" indent="0">
              <a:spcBef>
                <a:spcPts val="400"/>
              </a:spcBef>
              <a:buSzTx/>
              <a:buFontTx/>
              <a:buNone/>
              <a:defRPr sz="2800">
                <a:solidFill>
                  <a:srgbClr val="888888"/>
                </a:solidFill>
              </a:defRPr>
            </a:pPr>
            <a:endParaRPr lang="en-GB" dirty="0">
              <a:solidFill>
                <a:schemeClr val="tx1">
                  <a:lumMod val="95000"/>
                </a:schemeClr>
              </a:solidFill>
            </a:endParaRPr>
          </a:p>
          <a:p>
            <a:pPr marL="0" indent="0">
              <a:spcBef>
                <a:spcPts val="400"/>
              </a:spcBef>
              <a:buSzTx/>
              <a:buFontTx/>
              <a:buNone/>
              <a:defRPr sz="2800">
                <a:solidFill>
                  <a:srgbClr val="888888"/>
                </a:solidFill>
              </a:defRPr>
            </a:pPr>
            <a:r>
              <a:rPr lang="en-GB" dirty="0">
                <a:solidFill>
                  <a:schemeClr val="tx1">
                    <a:lumMod val="95000"/>
                  </a:schemeClr>
                </a:solidFill>
              </a:rPr>
              <a:t>Leave station after you</a:t>
            </a:r>
          </a:p>
        </p:txBody>
      </p:sp>
    </p:spTree>
    <p:extLst>
      <p:ext uri="{BB962C8B-B14F-4D97-AF65-F5344CB8AC3E}">
        <p14:creationId xmlns:p14="http://schemas.microsoft.com/office/powerpoint/2010/main" val="621552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Anti clockwise route</a:t>
            </a:r>
          </a:p>
        </p:txBody>
      </p:sp>
      <p:sp>
        <p:nvSpPr>
          <p:cNvPr id="3" name="Content Placeholder 2"/>
          <p:cNvSpPr>
            <a:spLocks noGrp="1"/>
          </p:cNvSpPr>
          <p:nvPr>
            <p:ph idx="1"/>
          </p:nvPr>
        </p:nvSpPr>
        <p:spPr>
          <a:xfrm>
            <a:off x="810000" y="2702103"/>
            <a:ext cx="8486454" cy="3485132"/>
          </a:xfrm>
        </p:spPr>
        <p:txBody>
          <a:bodyPr/>
          <a:lstStyle/>
          <a:p>
            <a:pPr defTabSz="356615">
              <a:spcBef>
                <a:spcPts val="500"/>
              </a:spcBef>
              <a:defRPr sz="2496"/>
            </a:pPr>
            <a:r>
              <a:rPr lang="en-GB" dirty="0"/>
              <a:t>May meet a candidate more than once</a:t>
            </a:r>
          </a:p>
          <a:p>
            <a:pPr defTabSz="356615">
              <a:spcBef>
                <a:spcPts val="500"/>
              </a:spcBef>
              <a:defRPr sz="2496"/>
            </a:pPr>
            <a:endParaRPr lang="en-GB" sz="2400" dirty="0"/>
          </a:p>
          <a:p>
            <a:pPr defTabSz="356615">
              <a:spcBef>
                <a:spcPts val="500"/>
              </a:spcBef>
              <a:defRPr sz="2496"/>
            </a:pPr>
            <a:r>
              <a:rPr lang="en-GB" dirty="0"/>
              <a:t>Many candidates will not see an assessor</a:t>
            </a:r>
          </a:p>
          <a:p>
            <a:pPr defTabSz="356615">
              <a:spcBef>
                <a:spcPts val="500"/>
              </a:spcBef>
              <a:defRPr sz="2496"/>
            </a:pPr>
            <a:endParaRPr lang="en-GB" dirty="0"/>
          </a:p>
          <a:p>
            <a:pPr defTabSz="356615">
              <a:spcBef>
                <a:spcPts val="500"/>
              </a:spcBef>
              <a:defRPr sz="2496"/>
            </a:pPr>
            <a:r>
              <a:rPr lang="en-GB" dirty="0"/>
              <a:t>Video observation (not recording) may be in use</a:t>
            </a:r>
          </a:p>
        </p:txBody>
      </p:sp>
    </p:spTree>
    <p:extLst>
      <p:ext uri="{BB962C8B-B14F-4D97-AF65-F5344CB8AC3E}">
        <p14:creationId xmlns:p14="http://schemas.microsoft.com/office/powerpoint/2010/main" val="2468387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7449"/>
            <a:ext cx="10515600" cy="1181042"/>
          </a:xfrm>
        </p:spPr>
        <p:txBody>
          <a:bodyPr/>
          <a:lstStyle/>
          <a:p>
            <a:r>
              <a:rPr lang="en-GB" dirty="0"/>
              <a:t>Important information</a:t>
            </a:r>
          </a:p>
        </p:txBody>
      </p:sp>
      <p:sp>
        <p:nvSpPr>
          <p:cNvPr id="3" name="Content Placeholder 2"/>
          <p:cNvSpPr>
            <a:spLocks noGrp="1"/>
          </p:cNvSpPr>
          <p:nvPr>
            <p:ph idx="1"/>
          </p:nvPr>
        </p:nvSpPr>
        <p:spPr>
          <a:xfrm>
            <a:off x="838200" y="2219218"/>
            <a:ext cx="10515600" cy="4089114"/>
          </a:xfrm>
        </p:spPr>
        <p:txBody>
          <a:bodyPr>
            <a:normAutofit/>
          </a:bodyPr>
          <a:lstStyle/>
          <a:p>
            <a:r>
              <a:rPr lang="en-US" dirty="0"/>
              <a:t>Mobile phones and electronic devices are not permitted in the examination. If you have not done so already please hand over any devices to the Registration Administrator</a:t>
            </a:r>
          </a:p>
          <a:p>
            <a:r>
              <a:rPr lang="en-US" dirty="0"/>
              <a:t>You should not have any pieces of paper with you during the examination. In stations with a preparation bay you are allowed to make notes to take into the question bay, but these notes must be left in the question bay. There is no need to have any paper with you for any other part of the OSCE circuit</a:t>
            </a:r>
          </a:p>
          <a:p>
            <a:r>
              <a:rPr lang="en-US" dirty="0"/>
              <a:t>You are reminded that seeking to gain prior knowledge from, or provide knowledge to, other examination candidates, on the content of the examination, is deemed as misconduct and will be dealt with appropriately. This includes communicating using social media, internet message boards, and chat groups etc.</a:t>
            </a:r>
          </a:p>
        </p:txBody>
      </p:sp>
    </p:spTree>
    <p:extLst>
      <p:ext uri="{BB962C8B-B14F-4D97-AF65-F5344CB8AC3E}">
        <p14:creationId xmlns:p14="http://schemas.microsoft.com/office/powerpoint/2010/main" val="688067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98410"/>
          </a:xfrm>
        </p:spPr>
        <p:txBody>
          <a:bodyPr/>
          <a:lstStyle/>
          <a:p>
            <a:r>
              <a:rPr lang="en-GB" dirty="0"/>
              <a:t>Structure of the exam circuits</a:t>
            </a:r>
          </a:p>
        </p:txBody>
      </p:sp>
      <p:sp>
        <p:nvSpPr>
          <p:cNvPr id="3" name="Content Placeholder 2"/>
          <p:cNvSpPr>
            <a:spLocks noGrp="1"/>
          </p:cNvSpPr>
          <p:nvPr>
            <p:ph idx="1"/>
          </p:nvPr>
        </p:nvSpPr>
        <p:spPr>
          <a:xfrm>
            <a:off x="838200" y="1826559"/>
            <a:ext cx="10515600" cy="4730548"/>
          </a:xfrm>
        </p:spPr>
        <p:txBody>
          <a:bodyPr>
            <a:normAutofit/>
          </a:bodyPr>
          <a:lstStyle/>
          <a:p>
            <a:r>
              <a:rPr lang="en-US" dirty="0"/>
              <a:t>Stations have been divided into 2 circuits</a:t>
            </a:r>
            <a:endParaRPr lang="en-GB" dirty="0"/>
          </a:p>
          <a:p>
            <a:r>
              <a:rPr lang="en-US" dirty="0"/>
              <a:t>Interval of 15-20 minutes between each circuit. Exam conditions apply during the interval and you may not leave the designated areas during this time</a:t>
            </a:r>
            <a:endParaRPr lang="en-GB" dirty="0"/>
          </a:p>
          <a:p>
            <a:r>
              <a:rPr lang="en-US" dirty="0"/>
              <a:t>Member of the examination team will guide you around the circuit, including to your starting station and between the two circuits.</a:t>
            </a:r>
            <a:endParaRPr lang="en-GB" dirty="0"/>
          </a:p>
          <a:p>
            <a:r>
              <a:rPr lang="en-US" dirty="0"/>
              <a:t>Candidates who commence with a preparation station will start the examination 10 minutes before the other candidates</a:t>
            </a:r>
          </a:p>
          <a:p>
            <a:r>
              <a:rPr lang="en-US" dirty="0"/>
              <a:t>With the examined stations, the preparation stations and the rest stations the total number of stations will be about 20</a:t>
            </a:r>
          </a:p>
          <a:p>
            <a:r>
              <a:rPr lang="en-US" dirty="0"/>
              <a:t>The circuit moves in a clockwise direction</a:t>
            </a:r>
            <a:endParaRPr lang="en-GB" dirty="0"/>
          </a:p>
        </p:txBody>
      </p:sp>
    </p:spTree>
    <p:extLst>
      <p:ext uri="{BB962C8B-B14F-4D97-AF65-F5344CB8AC3E}">
        <p14:creationId xmlns:p14="http://schemas.microsoft.com/office/powerpoint/2010/main" val="2331225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15035"/>
          </a:xfrm>
        </p:spPr>
        <p:txBody>
          <a:bodyPr/>
          <a:lstStyle/>
          <a:p>
            <a:r>
              <a:rPr lang="en-GB" dirty="0"/>
              <a:t>Timing of the stations</a:t>
            </a:r>
          </a:p>
        </p:txBody>
      </p:sp>
      <p:sp>
        <p:nvSpPr>
          <p:cNvPr id="3" name="Content Placeholder 2"/>
          <p:cNvSpPr>
            <a:spLocks noGrp="1"/>
          </p:cNvSpPr>
          <p:nvPr>
            <p:ph idx="1"/>
          </p:nvPr>
        </p:nvSpPr>
        <p:spPr>
          <a:xfrm>
            <a:off x="838200" y="2157573"/>
            <a:ext cx="10515600" cy="4378985"/>
          </a:xfrm>
        </p:spPr>
        <p:txBody>
          <a:bodyPr/>
          <a:lstStyle/>
          <a:p>
            <a:pPr marL="0" indent="0">
              <a:buNone/>
            </a:pPr>
            <a:r>
              <a:rPr lang="en-GB" sz="3600" dirty="0"/>
              <a:t>Each station is 10 minutes long: 1 minute reading the instructions outside the station and 9 minutes in the station itself.</a:t>
            </a:r>
          </a:p>
          <a:p>
            <a:pPr marL="0" indent="0">
              <a:buNone/>
            </a:pPr>
            <a:endParaRPr lang="en-GB" dirty="0"/>
          </a:p>
          <a:p>
            <a:r>
              <a:rPr lang="en-US" dirty="0"/>
              <a:t>When the end of a station is indicated you should move swiftly to the next station. You will have a minute to do this and should wait with your back to the instructions outside the next station until instructed to begin reading them.</a:t>
            </a:r>
          </a:p>
          <a:p>
            <a:endParaRPr lang="en-GB" dirty="0"/>
          </a:p>
          <a:p>
            <a:r>
              <a:rPr lang="en-US" dirty="0"/>
              <a:t>If you finish a station early you must stay in the station until the end of the 9 minutes; the examiner will not talk to you during this time</a:t>
            </a:r>
            <a:endParaRPr lang="en-GB" dirty="0"/>
          </a:p>
        </p:txBody>
      </p:sp>
    </p:spTree>
    <p:extLst>
      <p:ext uri="{BB962C8B-B14F-4D97-AF65-F5344CB8AC3E}">
        <p14:creationId xmlns:p14="http://schemas.microsoft.com/office/powerpoint/2010/main" val="37683385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Station-specific timings</a:t>
            </a:r>
          </a:p>
        </p:txBody>
      </p:sp>
      <p:sp>
        <p:nvSpPr>
          <p:cNvPr id="3" name="Content Placeholder 2"/>
          <p:cNvSpPr>
            <a:spLocks noGrp="1"/>
          </p:cNvSpPr>
          <p:nvPr>
            <p:ph idx="1"/>
          </p:nvPr>
        </p:nvSpPr>
        <p:spPr>
          <a:xfrm>
            <a:off x="838199" y="1798164"/>
            <a:ext cx="10515600" cy="4697298"/>
          </a:xfrm>
        </p:spPr>
        <p:txBody>
          <a:bodyPr>
            <a:normAutofit/>
          </a:bodyPr>
          <a:lstStyle/>
          <a:p>
            <a:pPr lvl="0"/>
            <a:r>
              <a:rPr lang="en-US" dirty="0"/>
              <a:t>In physical examination and history-taking stations, you will have 6 minutes to carry out an examination of/take a history from a patient</a:t>
            </a:r>
          </a:p>
          <a:p>
            <a:pPr marL="631825" lvl="0" indent="-365125">
              <a:buFontTx/>
              <a:buChar char="-"/>
            </a:pPr>
            <a:r>
              <a:rPr lang="en-US" dirty="0"/>
              <a:t>You will receive a signal after 6 minutes. At this point you should present your findings. If you are ready to present your findings before 6 minutes, let the examiner know</a:t>
            </a:r>
          </a:p>
          <a:p>
            <a:pPr marL="631825" lvl="0" indent="-365125">
              <a:buFontTx/>
              <a:buChar char="-"/>
            </a:pPr>
            <a:r>
              <a:rPr lang="en-US" dirty="0"/>
              <a:t>Please note that it is possible you will hear a signal after 6 minutes even if you are not in a physical examination or history taking station</a:t>
            </a:r>
          </a:p>
          <a:p>
            <a:pPr lvl="0"/>
            <a:r>
              <a:rPr lang="en-US" dirty="0"/>
              <a:t>The two giving and receiving information stations will have a 9-minute preparation station immediately before them. Candidates who start with a preparation station will start the examination 10 minutes before the other candidates</a:t>
            </a:r>
          </a:p>
          <a:p>
            <a:pPr marL="631825" lvl="0" indent="-365125">
              <a:buFontTx/>
              <a:buChar char="-"/>
            </a:pPr>
            <a:r>
              <a:rPr lang="en-US" dirty="0"/>
              <a:t>In the giving and receiving information stations, you should assume the scenario is taking place on the date that has been specified in bold and underlined in the clinical notes folder and you should assume, for the purpose of the station, that this is today’s date</a:t>
            </a:r>
          </a:p>
        </p:txBody>
      </p:sp>
    </p:spTree>
    <p:extLst>
      <p:ext uri="{BB962C8B-B14F-4D97-AF65-F5344CB8AC3E}">
        <p14:creationId xmlns:p14="http://schemas.microsoft.com/office/powerpoint/2010/main" val="875748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4238" y="262253"/>
            <a:ext cx="10786097" cy="970450"/>
          </a:xfrm>
        </p:spPr>
        <p:txBody>
          <a:bodyPr/>
          <a:lstStyle/>
          <a:p>
            <a:r>
              <a:rPr lang="en-GB" sz="3600" dirty="0"/>
              <a:t>Actors, simulated patients, real patients &amp; examiners</a:t>
            </a:r>
          </a:p>
        </p:txBody>
      </p:sp>
      <p:sp>
        <p:nvSpPr>
          <p:cNvPr id="3" name="Content Placeholder 2"/>
          <p:cNvSpPr>
            <a:spLocks noGrp="1"/>
          </p:cNvSpPr>
          <p:nvPr>
            <p:ph idx="1"/>
          </p:nvPr>
        </p:nvSpPr>
        <p:spPr>
          <a:xfrm>
            <a:off x="810000" y="2671280"/>
            <a:ext cx="10554574" cy="3071973"/>
          </a:xfrm>
        </p:spPr>
        <p:txBody>
          <a:bodyPr>
            <a:normAutofit fontScale="92500" lnSpcReduction="10000"/>
          </a:bodyPr>
          <a:lstStyle/>
          <a:p>
            <a:pPr marL="531813" indent="-531813">
              <a:spcAft>
                <a:spcPts val="2400"/>
              </a:spcAft>
            </a:pPr>
            <a:r>
              <a:rPr lang="en-GB" dirty="0"/>
              <a:t>Actors and simulated patients will be used in some stations. They are trained to simulate a particular situation or medical issue for the purposes of the scenario</a:t>
            </a:r>
          </a:p>
          <a:p>
            <a:pPr marL="531813" indent="-531813">
              <a:spcAft>
                <a:spcPts val="2400"/>
              </a:spcAft>
            </a:pPr>
            <a:r>
              <a:rPr lang="en-GB" dirty="0"/>
              <a:t>Real patients are used in some physical examination stations. They will have the actual medical issue described in the scenario</a:t>
            </a:r>
          </a:p>
          <a:p>
            <a:pPr marL="531813" indent="-531813">
              <a:spcAft>
                <a:spcPts val="2400"/>
              </a:spcAft>
            </a:pPr>
            <a:r>
              <a:rPr lang="en-US" dirty="0"/>
              <a:t>Please note that it is possible that the patients used in the exam may have an assistance dog with them in the exam bay</a:t>
            </a:r>
          </a:p>
          <a:p>
            <a:pPr marL="531813" indent="-531813"/>
            <a:r>
              <a:rPr lang="en-GB" dirty="0"/>
              <a:t>Some stations will feature two examiners; one of these will be a Lay examiner who will be assessing your communication skills and will not ask you any questions</a:t>
            </a:r>
          </a:p>
        </p:txBody>
      </p:sp>
    </p:spTree>
    <p:extLst>
      <p:ext uri="{BB962C8B-B14F-4D97-AF65-F5344CB8AC3E}">
        <p14:creationId xmlns:p14="http://schemas.microsoft.com/office/powerpoint/2010/main" val="1169301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iPads and other tablet devices</a:t>
            </a:r>
          </a:p>
        </p:txBody>
      </p:sp>
      <p:sp>
        <p:nvSpPr>
          <p:cNvPr id="3" name="Content Placeholder 2"/>
          <p:cNvSpPr>
            <a:spLocks noGrp="1"/>
          </p:cNvSpPr>
          <p:nvPr>
            <p:ph idx="1"/>
          </p:nvPr>
        </p:nvSpPr>
        <p:spPr/>
        <p:txBody>
          <a:bodyPr/>
          <a:lstStyle/>
          <a:p>
            <a:pPr marL="0" indent="0">
              <a:spcBef>
                <a:spcPts val="1800"/>
              </a:spcBef>
              <a:buNone/>
            </a:pPr>
            <a:r>
              <a:rPr lang="en-US" dirty="0"/>
              <a:t>This examination uses iPads for the purpose of viewing radiological images only</a:t>
            </a:r>
          </a:p>
          <a:p>
            <a:pPr>
              <a:spcBef>
                <a:spcPts val="1800"/>
              </a:spcBef>
              <a:buFontTx/>
              <a:buChar char="-"/>
            </a:pPr>
            <a:r>
              <a:rPr lang="en-US" dirty="0"/>
              <a:t>In the event of a problem please notify the examiner in your station. If a problem does arise a hard copy of the image will be made available to you</a:t>
            </a:r>
          </a:p>
          <a:p>
            <a:pPr>
              <a:buFontTx/>
              <a:buChar char="-"/>
            </a:pPr>
            <a:r>
              <a:rPr lang="en-US" dirty="0"/>
              <a:t>All functions of the iPad have been disabled so that you are only able to navigate the image(s) on the screen and use the zoom function</a:t>
            </a:r>
          </a:p>
          <a:p>
            <a:pPr>
              <a:buFontTx/>
              <a:buChar char="-"/>
            </a:pPr>
            <a:r>
              <a:rPr lang="en-US" dirty="0"/>
              <a:t>Any candidate caught tampering with any other function on the iPad will have their results withheld pending investigation</a:t>
            </a:r>
            <a:endParaRPr lang="en-GB" dirty="0"/>
          </a:p>
        </p:txBody>
      </p:sp>
    </p:spTree>
    <p:extLst>
      <p:ext uri="{BB962C8B-B14F-4D97-AF65-F5344CB8AC3E}">
        <p14:creationId xmlns:p14="http://schemas.microsoft.com/office/powerpoint/2010/main" val="1411157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65159"/>
          </a:xfrm>
        </p:spPr>
        <p:txBody>
          <a:bodyPr/>
          <a:lstStyle/>
          <a:p>
            <a:r>
              <a:rPr lang="en-GB" b="1" dirty="0"/>
              <a:t>Further Information</a:t>
            </a:r>
          </a:p>
        </p:txBody>
      </p:sp>
      <p:sp>
        <p:nvSpPr>
          <p:cNvPr id="3" name="Content Placeholder 2"/>
          <p:cNvSpPr>
            <a:spLocks noGrp="1"/>
          </p:cNvSpPr>
          <p:nvPr>
            <p:ph idx="1"/>
          </p:nvPr>
        </p:nvSpPr>
        <p:spPr>
          <a:xfrm>
            <a:off x="838200" y="1692621"/>
            <a:ext cx="10515600" cy="4946679"/>
          </a:xfrm>
        </p:spPr>
        <p:txBody>
          <a:bodyPr>
            <a:normAutofit/>
          </a:bodyPr>
          <a:lstStyle/>
          <a:p>
            <a:r>
              <a:rPr lang="en-US" dirty="0"/>
              <a:t>Your candidate number badge must be worn at chest height and not clipped to waistbands</a:t>
            </a:r>
          </a:p>
          <a:p>
            <a:r>
              <a:rPr lang="en-US" dirty="0"/>
              <a:t>All candidates must comply with the dress code described in the Instructions to Candidates and Regulations</a:t>
            </a:r>
          </a:p>
          <a:p>
            <a:r>
              <a:rPr lang="en-US" dirty="0"/>
              <a:t>Hand gel must be used at clinical bays</a:t>
            </a:r>
          </a:p>
          <a:p>
            <a:r>
              <a:rPr lang="en-US" dirty="0"/>
              <a:t>Water will be available at various points in the examination hall</a:t>
            </a:r>
          </a:p>
          <a:p>
            <a:r>
              <a:rPr lang="en-US" dirty="0"/>
              <a:t>If you require a comfort break, please inform a member of staff who will escort you to the toilets. A comfort break can only be taken during a rest bay and in the interval at the halfway point</a:t>
            </a:r>
          </a:p>
        </p:txBody>
      </p:sp>
    </p:spTree>
    <p:extLst>
      <p:ext uri="{BB962C8B-B14F-4D97-AF65-F5344CB8AC3E}">
        <p14:creationId xmlns:p14="http://schemas.microsoft.com/office/powerpoint/2010/main" val="1266432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01430"/>
            <a:ext cx="10515600" cy="785581"/>
          </a:xfrm>
        </p:spPr>
        <p:txBody>
          <a:bodyPr/>
          <a:lstStyle/>
          <a:p>
            <a:r>
              <a:rPr lang="en-GB" dirty="0"/>
              <a:t>End of the exam</a:t>
            </a:r>
          </a:p>
        </p:txBody>
      </p:sp>
      <p:sp>
        <p:nvSpPr>
          <p:cNvPr id="3" name="Content Placeholder 2"/>
          <p:cNvSpPr>
            <a:spLocks noGrp="1"/>
          </p:cNvSpPr>
          <p:nvPr>
            <p:ph idx="1"/>
          </p:nvPr>
        </p:nvSpPr>
        <p:spPr>
          <a:xfrm>
            <a:off x="838200" y="2301412"/>
            <a:ext cx="10515600" cy="4058292"/>
          </a:xfrm>
        </p:spPr>
        <p:txBody>
          <a:bodyPr>
            <a:normAutofit fontScale="92500"/>
          </a:bodyPr>
          <a:lstStyle/>
          <a:p>
            <a:pPr>
              <a:lnSpc>
                <a:spcPct val="170000"/>
              </a:lnSpc>
            </a:pPr>
            <a:r>
              <a:rPr lang="en-US" sz="1900" dirty="0"/>
              <a:t>Cycle 1 candidates must regroup in the designated waiting area after the examination. You will remain under examination conditions and will be given a time whereby you may leave the building. This will be at the start of the afternoon session. You must not leave the venue until advised to do so. A member of staff will be in the room to ensure exam conditions are maintained</a:t>
            </a:r>
          </a:p>
          <a:p>
            <a:pPr>
              <a:lnSpc>
                <a:spcPct val="170000"/>
              </a:lnSpc>
            </a:pPr>
            <a:r>
              <a:rPr lang="en-US" sz="1900" dirty="0"/>
              <a:t>A light lunch shall be provided for candidates during this time</a:t>
            </a:r>
          </a:p>
          <a:p>
            <a:pPr>
              <a:lnSpc>
                <a:spcPct val="170000"/>
              </a:lnSpc>
            </a:pPr>
            <a:r>
              <a:rPr lang="en-US" sz="1900" dirty="0"/>
              <a:t>Cycle 2 candidates must remain at the venue until all marks are in and you are advised by a member of staff that you can leave</a:t>
            </a:r>
            <a:endParaRPr lang="en-GB" sz="1900" dirty="0"/>
          </a:p>
        </p:txBody>
      </p:sp>
    </p:spTree>
    <p:extLst>
      <p:ext uri="{BB962C8B-B14F-4D97-AF65-F5344CB8AC3E}">
        <p14:creationId xmlns:p14="http://schemas.microsoft.com/office/powerpoint/2010/main" val="17322987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42AFCA2D00F7E42BCDD4C68D05FD0A8" ma:contentTypeVersion="18" ma:contentTypeDescription="Create a new document." ma:contentTypeScope="" ma:versionID="911f5d6951dee18ccf70741e375351fe">
  <xsd:schema xmlns:xsd="http://www.w3.org/2001/XMLSchema" xmlns:xs="http://www.w3.org/2001/XMLSchema" xmlns:p="http://schemas.microsoft.com/office/2006/metadata/properties" xmlns:ns2="01924fbb-8c54-4cb2-bb1a-5dd340640d88" xmlns:ns3="e3bfba40-037d-475c-a97a-f58529d0c2b9" xmlns:ns4="http://schemas.microsoft.com/sharepoint/v4" targetNamespace="http://schemas.microsoft.com/office/2006/metadata/properties" ma:root="true" ma:fieldsID="5b3f997b6ce392c24000b149da110ed1" ns2:_="" ns3:_="" ns4:_="">
    <xsd:import namespace="01924fbb-8c54-4cb2-bb1a-5dd340640d88"/>
    <xsd:import namespace="e3bfba40-037d-475c-a97a-f58529d0c2b9"/>
    <xsd:import namespace="http://schemas.microsoft.com/sharepoint/v4"/>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2:SharedWithUsers" minOccurs="0"/>
                <xsd:element ref="ns2:SharedWithDetails" minOccurs="0"/>
                <xsd:element ref="ns3:MediaServiceOCR" minOccurs="0"/>
                <xsd:element ref="ns3:MediaLengthInSeconds" minOccurs="0"/>
                <xsd:element ref="ns3:lcf76f155ced4ddcb4097134ff3c332f" minOccurs="0"/>
                <xsd:element ref="ns2:TaxCatchAll" minOccurs="0"/>
                <xsd:element ref="ns3:MediaServiceLocation" minOccurs="0"/>
                <xsd:element ref="ns3:MediaServiceObjectDetectorVersions" minOccurs="0"/>
                <xsd:element ref="ns4:IconOverlay"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1924fbb-8c54-4cb2-bb1a-5dd340640d88"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8e76c323-ccb5-45a0-82ed-ce2e194cf578}" ma:internalName="TaxCatchAll" ma:showField="CatchAllData" ma:web="01924fbb-8c54-4cb2-bb1a-5dd340640d8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e3bfba40-037d-475c-a97a-f58529d0c2b9"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15f006a1-83fb-45ed-97f4-50a1eae51d71" ma:termSetId="09814cd3-568e-fe90-9814-8d621ff8fb84" ma:anchorId="fba54fb3-c3e1-fe81-a776-ca4b69148c4d" ma:open="true" ma:isKeyword="false">
      <xsd:complexType>
        <xsd:sequence>
          <xsd:element ref="pc:Terms" minOccurs="0" maxOccurs="1"/>
        </xsd:sequence>
      </xsd:complexType>
    </xsd:element>
    <xsd:element name="MediaServiceLocation" ma:index="24" nillable="true" ma:displayName="Location" ma:indexed="true" ma:internalName="MediaServiceLocation" ma:readOnly="true">
      <xsd:simpleType>
        <xsd:restriction base="dms:Text"/>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element name="MediaServiceBillingMetadata" ma:index="28"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26"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TaxCatchAll xmlns="01924fbb-8c54-4cb2-bb1a-5dd340640d88" xsi:nil="true"/>
    <IconOverlay xmlns="http://schemas.microsoft.com/sharepoint/v4" xsi:nil="true"/>
    <lcf76f155ced4ddcb4097134ff3c332f xmlns="e3bfba40-037d-475c-a97a-f58529d0c2b9">
      <Terms xmlns="http://schemas.microsoft.com/office/infopath/2007/PartnerControls"/>
    </lcf76f155ced4ddcb4097134ff3c332f>
    <_dlc_DocId xmlns="01924fbb-8c54-4cb2-bb1a-5dd340640d88">ZEWWDZ42SXRS-1684418765-76210</_dlc_DocId>
    <_dlc_DocIdUrl xmlns="01924fbb-8c54-4cb2-bb1a-5dd340640d88">
      <Url>https://unionadvertising.sharepoint.com/sites/ClientShare/_layouts/15/DocIdRedir.aspx?ID=ZEWWDZ42SXRS-1684418765-76210</Url>
      <Description>ZEWWDZ42SXRS-1684418765-76210</Description>
    </_dlc_DocIdUrl>
  </documentManagement>
</p:properties>
</file>

<file path=customXml/itemProps1.xml><?xml version="1.0" encoding="utf-8"?>
<ds:datastoreItem xmlns:ds="http://schemas.openxmlformats.org/officeDocument/2006/customXml" ds:itemID="{AD0CD7C7-4C66-46A6-81A3-A36C057BF143}"/>
</file>

<file path=customXml/itemProps2.xml><?xml version="1.0" encoding="utf-8"?>
<ds:datastoreItem xmlns:ds="http://schemas.openxmlformats.org/officeDocument/2006/customXml" ds:itemID="{4497577B-06B5-450C-A3EC-D52D7F4F54A6}"/>
</file>

<file path=customXml/itemProps3.xml><?xml version="1.0" encoding="utf-8"?>
<ds:datastoreItem xmlns:ds="http://schemas.openxmlformats.org/officeDocument/2006/customXml" ds:itemID="{8877C99E-88CF-47C1-8429-8C5F7DCB67D1}"/>
</file>

<file path=customXml/itemProps4.xml><?xml version="1.0" encoding="utf-8"?>
<ds:datastoreItem xmlns:ds="http://schemas.openxmlformats.org/officeDocument/2006/customXml" ds:itemID="{DA60E94A-6726-4703-B7BF-7823C5A47670}"/>
</file>

<file path=docProps/app.xml><?xml version="1.0" encoding="utf-8"?>
<Properties xmlns="http://schemas.openxmlformats.org/officeDocument/2006/extended-properties" xmlns:vt="http://schemas.openxmlformats.org/officeDocument/2006/docPropsVTypes">
  <Template>TM03457503[[fn=Quotable]]</Template>
  <TotalTime>232</TotalTime>
  <Words>1186</Words>
  <Application>Microsoft Office PowerPoint</Application>
  <PresentationFormat>Widescreen</PresentationFormat>
  <Paragraphs>95</Paragraphs>
  <Slides>16</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Calibri</vt:lpstr>
      <vt:lpstr>Century Gothic</vt:lpstr>
      <vt:lpstr>Wingdings 2</vt:lpstr>
      <vt:lpstr>Quotable</vt:lpstr>
      <vt:lpstr>MRCS Part B OSCE</vt:lpstr>
      <vt:lpstr>Important information</vt:lpstr>
      <vt:lpstr>Structure of the exam circuits</vt:lpstr>
      <vt:lpstr>Timing of the stations</vt:lpstr>
      <vt:lpstr>Station-specific timings</vt:lpstr>
      <vt:lpstr>Actors, simulated patients, real patients &amp; examiners</vt:lpstr>
      <vt:lpstr>iPads and other tablet devices</vt:lpstr>
      <vt:lpstr>Further Information</vt:lpstr>
      <vt:lpstr>End of the exam</vt:lpstr>
      <vt:lpstr>Evaluation</vt:lpstr>
      <vt:lpstr>Fire alarm evacuation</vt:lpstr>
      <vt:lpstr>Any Questions?</vt:lpstr>
      <vt:lpstr>PowerPoint Presentation</vt:lpstr>
      <vt:lpstr>Assessors</vt:lpstr>
      <vt:lpstr>How we behave at each station</vt:lpstr>
      <vt:lpstr>Anti clockwise route</vt:lpstr>
    </vt:vector>
  </TitlesOfParts>
  <Company>Royal College of Surgeons of England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MRCS Part B OSCE</dc:title>
  <dc:creator>Ayre, Gregory</dc:creator>
  <cp:lastModifiedBy>Claire Hobday</cp:lastModifiedBy>
  <cp:revision>36</cp:revision>
  <dcterms:created xsi:type="dcterms:W3CDTF">2019-02-20T14:57:00Z</dcterms:created>
  <dcterms:modified xsi:type="dcterms:W3CDTF">2022-11-08T14:42:23Z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0x010100542AFCA2D00F7E42BCDD4C68D05FD0A8</vt:lpwstr>
  </property>
  <property fmtid="{D5CDD505-2E9C-101B-9397-08002B2CF9AE}" pid="3" name="_dlc_DocIdItemGuid">
    <vt:lpwstr>d6299046-5b51-4cfe-833e-8e35c1d5bee2</vt:lpwstr>
  </property>
</Properties>
</file>